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69" r:id="rId4"/>
    <p:sldId id="263" r:id="rId5"/>
    <p:sldId id="272" r:id="rId6"/>
    <p:sldId id="258" r:id="rId7"/>
    <p:sldId id="259" r:id="rId8"/>
    <p:sldId id="264" r:id="rId9"/>
    <p:sldId id="271" r:id="rId10"/>
    <p:sldId id="260" r:id="rId11"/>
    <p:sldId id="262" r:id="rId12"/>
    <p:sldId id="261" r:id="rId13"/>
    <p:sldId id="268" r:id="rId14"/>
    <p:sldId id="265" r:id="rId15"/>
    <p:sldId id="266" r:id="rId16"/>
    <p:sldId id="267" r:id="rId17"/>
    <p:sldId id="273" r:id="rId18"/>
    <p:sldId id="274" r:id="rId19"/>
    <p:sldId id="275" r:id="rId20"/>
    <p:sldId id="276" r:id="rId21"/>
    <p:sldId id="277" r:id="rId2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8E"/>
    <a:srgbClr val="FF0609"/>
    <a:srgbClr val="CA270F"/>
    <a:srgbClr val="EAEAEA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3" autoAdjust="0"/>
    <p:restoredTop sz="95245" autoAdjust="0"/>
  </p:normalViewPr>
  <p:slideViewPr>
    <p:cSldViewPr>
      <p:cViewPr varScale="1">
        <p:scale>
          <a:sx n="53" d="100"/>
          <a:sy n="53" d="100"/>
        </p:scale>
        <p:origin x="2574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31263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6E9E0BC1-55E7-4137-8399-C98295B15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2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CC03F-77B4-48B6-B9F8-038FBD9492D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4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B99F-4261-4D2F-BC58-D250A22B8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9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60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73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9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27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54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8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61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6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87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5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92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64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1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9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2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3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32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34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EB99F-4261-4D2F-BC58-D250A22B81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E1942-A76B-48AF-A854-6697D6DE0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088B-33AB-4D0C-AF7F-23F966DF0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A91A-CF2B-47A9-9111-CC683197B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fld id="{7F27C5F8-5A0A-4F40-BF65-61215B411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2A623-F041-4F8F-B4E6-063DCFEE4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52988-E0C2-4E30-BD63-11B9BDED9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BCCB1-663A-41FC-B0EE-778A0E8EF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C4D1-8061-4C0A-A810-48036FF9B8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7A57-F833-4196-BC7E-E98B618E8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45EE5-47C2-4C13-9D94-F3BD80012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4ABD-5CAF-4408-B21D-FBCAA60FF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502E5-F26D-480B-A1A6-FD86ED2DF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49F945BA-5769-49D9-8243-75EA30EEED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28600" y="4221540"/>
            <a:ext cx="61721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Factor Completely</a:t>
            </a:r>
          </a:p>
          <a:p>
            <a:pPr algn="ctr"/>
            <a:r>
              <a:rPr lang="en-US" sz="4800" dirty="0" smtClean="0"/>
              <a:t>20x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– 11x - 3</a:t>
            </a:r>
            <a:endParaRPr lang="en-US" sz="4800" dirty="0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85750" y="263525"/>
            <a:ext cx="108585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A</a:t>
            </a: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228600" y="376434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4"/>
          <p:cNvSpPr txBox="1">
            <a:spLocks noChangeArrowheads="1"/>
          </p:cNvSpPr>
          <p:nvPr/>
        </p:nvSpPr>
        <p:spPr bwMode="auto">
          <a:xfrm>
            <a:off x="762000" y="261878"/>
            <a:ext cx="5867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200" dirty="0" smtClean="0"/>
              <a:t>Right 2, </a:t>
            </a:r>
            <a:br>
              <a:rPr lang="en-US" sz="5200" dirty="0" smtClean="0"/>
            </a:br>
            <a:r>
              <a:rPr lang="en-US" sz="5200" dirty="0" smtClean="0"/>
              <a:t>  Up 7, stretched vertically by 3</a:t>
            </a:r>
            <a:endParaRPr lang="en-US" sz="5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8925" y="257175"/>
            <a:ext cx="1004888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J</a:t>
            </a:r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1219201" y="3124200"/>
            <a:ext cx="441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Find the exact values of the solutions.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3x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= 3x + 2</a:t>
            </a:r>
            <a:endParaRPr lang="en-US" sz="4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114620"/>
              </p:ext>
            </p:extLst>
          </p:nvPr>
        </p:nvGraphicFramePr>
        <p:xfrm>
          <a:off x="1676400" y="104203"/>
          <a:ext cx="3581400" cy="2435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4" imgW="634680" imgH="431640" progId="Equation.DSMT4">
                  <p:embed/>
                </p:oleObj>
              </mc:Choice>
              <mc:Fallback>
                <p:oleObj name="Equation" r:id="rId4" imgW="634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04203"/>
                        <a:ext cx="3581400" cy="2435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8925" y="273050"/>
            <a:ext cx="938213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K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228600" y="39624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535102" y="4267200"/>
            <a:ext cx="40897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b="0" dirty="0" smtClean="0"/>
              <a:t>Solve</a:t>
            </a:r>
          </a:p>
          <a:p>
            <a:pPr algn="ctr"/>
            <a:r>
              <a:rPr lang="en-US" sz="4800" b="0" dirty="0" smtClean="0"/>
              <a:t>-2x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</a:t>
            </a:r>
            <a:r>
              <a:rPr lang="en-US" sz="4800" b="0" dirty="0" smtClean="0"/>
              <a:t>+ 3x= 1</a:t>
            </a:r>
          </a:p>
          <a:p>
            <a:endParaRPr lang="en-US" sz="4800" b="0" dirty="0"/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914400" y="228600"/>
            <a:ext cx="5638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200" dirty="0" smtClean="0"/>
              <a:t>Left 2, </a:t>
            </a:r>
          </a:p>
          <a:p>
            <a:pPr algn="ctr"/>
            <a:r>
              <a:rPr lang="en-US" sz="5200" dirty="0" smtClean="0"/>
              <a:t>Down 7, </a:t>
            </a:r>
          </a:p>
          <a:p>
            <a:pPr algn="ctr"/>
            <a:r>
              <a:rPr lang="en-US" sz="5200" dirty="0" smtClean="0"/>
              <a:t>Compressed vertically by 1/3</a:t>
            </a:r>
            <a:endParaRPr lang="en-US" sz="5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77813" y="257175"/>
            <a:ext cx="865187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L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1828800" y="533400"/>
            <a:ext cx="487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dirty="0" smtClean="0"/>
              <a:t>4(x+7)(x-4)</a:t>
            </a:r>
            <a:endParaRPr lang="en-US" sz="6000" baseline="30000" dirty="0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228600" y="21336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304800" y="2514600"/>
            <a:ext cx="617219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0" dirty="0" smtClean="0"/>
              <a:t>Solve the following quadratic by completing the square.</a:t>
            </a:r>
          </a:p>
          <a:p>
            <a:pPr algn="ctr"/>
            <a:endParaRPr lang="en-US" sz="4400" b="0" dirty="0"/>
          </a:p>
          <a:p>
            <a:pPr algn="ctr"/>
            <a:r>
              <a:rPr lang="en-US" sz="4400" b="0" dirty="0" smtClean="0"/>
              <a:t>4x</a:t>
            </a:r>
            <a:r>
              <a:rPr lang="en-US" sz="4400" baseline="30000" dirty="0" smtClean="0"/>
              <a:t>2</a:t>
            </a:r>
            <a:r>
              <a:rPr lang="en-US" sz="4400" b="0" dirty="0" smtClean="0"/>
              <a:t> + 10x = -7</a:t>
            </a:r>
            <a:endParaRPr lang="en-US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8925" y="273050"/>
            <a:ext cx="127000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M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905000" y="861978"/>
            <a:ext cx="30332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dirty="0" smtClean="0"/>
              <a:t>4 </a:t>
            </a:r>
            <a:r>
              <a:rPr lang="en-US" sz="9000" dirty="0" smtClean="0"/>
              <a:t>±</a:t>
            </a:r>
            <a:r>
              <a:rPr lang="en-US" sz="8000" dirty="0" smtClean="0"/>
              <a:t> </a:t>
            </a:r>
            <a:r>
              <a:rPr lang="en-US" sz="8000" dirty="0" smtClean="0"/>
              <a:t>2</a:t>
            </a:r>
            <a:endParaRPr lang="en-US" sz="9000" b="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671890" y="3276600"/>
            <a:ext cx="546014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900" b="0" dirty="0" smtClean="0"/>
              <a:t>Factor completely</a:t>
            </a:r>
          </a:p>
          <a:p>
            <a:pPr algn="ctr"/>
            <a:r>
              <a:rPr lang="en-US" sz="4900" b="0" dirty="0" smtClean="0"/>
              <a:t>4x</a:t>
            </a:r>
            <a:r>
              <a:rPr lang="en-US" sz="4900" baseline="30000" dirty="0" smtClean="0"/>
              <a:t>2</a:t>
            </a:r>
            <a:r>
              <a:rPr lang="en-US" sz="4900" b="0" dirty="0" smtClean="0"/>
              <a:t> + 12x - 112</a:t>
            </a:r>
            <a:endParaRPr lang="en-US" sz="49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98696"/>
              </p:ext>
            </p:extLst>
          </p:nvPr>
        </p:nvGraphicFramePr>
        <p:xfrm>
          <a:off x="4929188" y="838200"/>
          <a:ext cx="18192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4" imgW="291960" imgH="228600" progId="Equation.DSMT4">
                  <p:embed/>
                </p:oleObj>
              </mc:Choice>
              <mc:Fallback>
                <p:oleObj name="Equation" r:id="rId4" imgW="291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9188" y="838200"/>
                        <a:ext cx="1819275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88925" y="273050"/>
            <a:ext cx="1184275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0" y="457200"/>
            <a:ext cx="34179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0" dirty="0" smtClean="0"/>
              <a:t>½ , 1</a:t>
            </a:r>
            <a:endParaRPr lang="en-US" sz="10000" baseline="30000" dirty="0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33400" y="3124200"/>
            <a:ext cx="5715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0" dirty="0" smtClean="0"/>
              <a:t>Give the exact answer(s) for the solutions of</a:t>
            </a:r>
          </a:p>
          <a:p>
            <a:pPr algn="ctr"/>
            <a:r>
              <a:rPr lang="en-US" sz="4400" b="0" dirty="0" smtClean="0"/>
              <a:t>2x</a:t>
            </a:r>
            <a:r>
              <a:rPr lang="en-US" sz="4400" baseline="30000" dirty="0" smtClean="0"/>
              <a:t>2</a:t>
            </a:r>
            <a:r>
              <a:rPr lang="en-US" sz="4400" b="0" dirty="0" smtClean="0"/>
              <a:t> = -6x 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8925" y="273050"/>
            <a:ext cx="1166813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O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14641" y="762000"/>
            <a:ext cx="50385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 smtClean="0"/>
              <a:t>(5x+1)(4x-3)</a:t>
            </a:r>
            <a:endParaRPr lang="en-US" sz="6000" baseline="30000" dirty="0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28600" y="2362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288925" y="2743200"/>
            <a:ext cx="6248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0" dirty="0" smtClean="0"/>
              <a:t>The Big Bagel Bakery sells more bagels when it drops prices, but then the profit changes too. The function </a:t>
            </a:r>
            <a:br>
              <a:rPr lang="en-US" sz="3600" b="0" dirty="0" smtClean="0"/>
            </a:br>
            <a:r>
              <a:rPr lang="en-US" sz="3600" b="0" dirty="0" smtClean="0"/>
              <a:t>y = -1000x</a:t>
            </a:r>
            <a:r>
              <a:rPr lang="en-US" sz="3600" baseline="30000" dirty="0" smtClean="0"/>
              <a:t>2</a:t>
            </a:r>
            <a:r>
              <a:rPr lang="en-US" sz="3600" b="0" dirty="0" smtClean="0"/>
              <a:t> + 1100x - 2.5 models the bakery’s daily profit, where x is the bagel price in dollars. What price should they charge to maximize profits? </a:t>
            </a:r>
            <a:endParaRPr lang="en-US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5125" y="304800"/>
            <a:ext cx="842963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P</a:t>
            </a:r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685800"/>
            <a:ext cx="472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0" dirty="0" smtClean="0"/>
              <a:t>1/3,  1/2 </a:t>
            </a:r>
            <a:endParaRPr lang="en-US" sz="8000" b="0" dirty="0"/>
          </a:p>
        </p:txBody>
      </p:sp>
      <p:sp>
        <p:nvSpPr>
          <p:cNvPr id="6" name="Text Box 171"/>
          <p:cNvSpPr txBox="1">
            <a:spLocks noChangeArrowheads="1"/>
          </p:cNvSpPr>
          <p:nvPr/>
        </p:nvSpPr>
        <p:spPr bwMode="auto">
          <a:xfrm>
            <a:off x="533401" y="2971800"/>
            <a:ext cx="6019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0" dirty="0" smtClean="0"/>
              <a:t>Describe how the graph of </a:t>
            </a:r>
            <a:br>
              <a:rPr lang="en-US" sz="4400" b="0" dirty="0" smtClean="0"/>
            </a:br>
            <a:r>
              <a:rPr lang="en-US" sz="4400" b="0" dirty="0" smtClean="0"/>
              <a:t>y = 1/3(x + 2)</a:t>
            </a:r>
            <a:r>
              <a:rPr lang="en-US" sz="4400" baseline="30000" dirty="0" smtClean="0"/>
              <a:t>2</a:t>
            </a:r>
            <a:r>
              <a:rPr lang="en-US" sz="4400" b="0" dirty="0" smtClean="0"/>
              <a:t> - 7 </a:t>
            </a:r>
            <a:br>
              <a:rPr lang="en-US" sz="4400" b="0" dirty="0" smtClean="0"/>
            </a:br>
            <a:r>
              <a:rPr lang="en-US" sz="4400" b="0" dirty="0" smtClean="0"/>
              <a:t>is changed from the parent graph </a:t>
            </a:r>
            <a:br>
              <a:rPr lang="en-US" sz="4400" b="0" dirty="0" smtClean="0"/>
            </a:br>
            <a:r>
              <a:rPr lang="en-US" sz="4400" b="0" dirty="0" smtClean="0"/>
              <a:t>y = x</a:t>
            </a:r>
            <a:r>
              <a:rPr lang="en-US" sz="4400" baseline="30000" dirty="0" smtClean="0"/>
              <a:t>2</a:t>
            </a:r>
            <a:r>
              <a:rPr lang="en-US" sz="4400" b="0" dirty="0" smtClean="0"/>
              <a:t> .</a:t>
            </a:r>
            <a:endParaRPr lang="en-US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5125" y="304800"/>
            <a:ext cx="1263487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Q</a:t>
            </a:r>
            <a:endParaRPr lang="en-US" sz="9600" dirty="0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28600" y="3925669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535269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Solve 5x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– 75 = 0.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04800"/>
            <a:ext cx="45736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Vertex (3, -16), </a:t>
            </a:r>
          </a:p>
          <a:p>
            <a:r>
              <a:rPr lang="en-US" sz="3600" dirty="0" smtClean="0"/>
              <a:t>X-intercepts </a:t>
            </a:r>
            <a:br>
              <a:rPr lang="en-US" sz="3600" dirty="0" smtClean="0"/>
            </a:br>
            <a:r>
              <a:rPr lang="en-US" sz="3600" dirty="0" smtClean="0"/>
              <a:t>    (7, 0), (-1, 0)</a:t>
            </a:r>
          </a:p>
          <a:p>
            <a:r>
              <a:rPr lang="en-US" sz="3600" dirty="0" smtClean="0"/>
              <a:t>Y-intercept (0, -7)</a:t>
            </a:r>
          </a:p>
          <a:p>
            <a:r>
              <a:rPr lang="en-US" sz="3600" dirty="0" err="1" smtClean="0"/>
              <a:t>A.o.S</a:t>
            </a:r>
            <a:r>
              <a:rPr lang="en-US" sz="3600" dirty="0" smtClean="0"/>
              <a:t>.  X = 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5125" y="304800"/>
            <a:ext cx="973343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R</a:t>
            </a:r>
            <a:endParaRPr lang="en-US" sz="9600" dirty="0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304800" y="32766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609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skating rink manager finds the revenue y based on an hourly fee x for skating is represented by the function </a:t>
            </a:r>
            <a:br>
              <a:rPr lang="en-US" sz="3600" dirty="0" smtClean="0"/>
            </a:br>
            <a:r>
              <a:rPr lang="en-US" sz="3600" dirty="0" smtClean="0"/>
              <a:t>y= -480x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+ 3120x. </a:t>
            </a:r>
            <a:br>
              <a:rPr lang="en-US" sz="3600" dirty="0" smtClean="0"/>
            </a:br>
            <a:r>
              <a:rPr lang="en-US" sz="3600" dirty="0" smtClean="0"/>
              <a:t>What hourly fee will produce maximum revenues?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04800"/>
            <a:ext cx="45736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Vertex (1, 12), </a:t>
            </a:r>
          </a:p>
          <a:p>
            <a:r>
              <a:rPr lang="en-US" sz="3600" dirty="0" smtClean="0"/>
              <a:t>X-intercepts </a:t>
            </a:r>
            <a:br>
              <a:rPr lang="en-US" sz="3600" dirty="0" smtClean="0"/>
            </a:br>
            <a:r>
              <a:rPr lang="en-US" sz="3600" dirty="0" smtClean="0"/>
              <a:t>    (3, 0), (-1, 0)</a:t>
            </a:r>
          </a:p>
          <a:p>
            <a:r>
              <a:rPr lang="en-US" sz="3600" dirty="0" smtClean="0"/>
              <a:t>Y-intercept (0, -9)</a:t>
            </a:r>
          </a:p>
          <a:p>
            <a:r>
              <a:rPr lang="en-US" sz="3600" dirty="0" err="1" smtClean="0"/>
              <a:t>A.o.S</a:t>
            </a:r>
            <a:r>
              <a:rPr lang="en-US" sz="3600" dirty="0" smtClean="0"/>
              <a:t>.  X = 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5125" y="304800"/>
            <a:ext cx="1039067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/>
              <a:t>S</a:t>
            </a:r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28600" y="22098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292727"/>
            <a:ext cx="624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Write equation of the quadratic shown in standard form.  (Vertex is (-1, 13.5)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 </a:t>
            </a:r>
          </a:p>
          <a:p>
            <a:pPr algn="ctr"/>
            <a:endParaRPr lang="en-US" sz="3200" dirty="0"/>
          </a:p>
        </p:txBody>
      </p:sp>
      <p:pic>
        <p:nvPicPr>
          <p:cNvPr id="46084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2856"/>
            <a:ext cx="5331144" cy="53311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8900" y="102841"/>
            <a:ext cx="36279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(-8, 9);</a:t>
            </a:r>
          </a:p>
          <a:p>
            <a:pPr algn="ctr"/>
            <a:r>
              <a:rPr lang="en-US" sz="6000" dirty="0" smtClean="0"/>
              <a:t>(2.5, 30)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953000" y="4770328"/>
            <a:ext cx="1676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HINT:</a:t>
            </a:r>
          </a:p>
          <a:p>
            <a:pPr algn="ctr"/>
            <a:r>
              <a:rPr lang="en-US" sz="2200" dirty="0" smtClean="0"/>
              <a:t>Count the blocks to get other</a:t>
            </a:r>
          </a:p>
          <a:p>
            <a:pPr algn="ctr"/>
            <a:r>
              <a:rPr lang="en-US" sz="2200" dirty="0" smtClean="0"/>
              <a:t>coordinate pairs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88925" y="273050"/>
            <a:ext cx="962025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B</a:t>
            </a:r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>
            <a:off x="228600" y="21336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2292727"/>
            <a:ext cx="624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Write equation of the quadratic shown in standard form.  (Vertex is (1, 12.5)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 </a:t>
            </a:r>
          </a:p>
          <a:p>
            <a:pPr algn="ctr"/>
            <a:endParaRPr lang="en-US" sz="3200" dirty="0"/>
          </a:p>
        </p:txBody>
      </p:sp>
      <p:pic>
        <p:nvPicPr>
          <p:cNvPr id="40962" name="Picture 2" descr="[image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57600"/>
            <a:ext cx="5334000" cy="5334000"/>
          </a:xfrm>
          <a:prstGeom prst="rect">
            <a:avLst/>
          </a:prstGeom>
          <a:noFill/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71436" y="93083"/>
          <a:ext cx="2581564" cy="2040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5" imgW="545760" imgH="431640" progId="Equation.DSMT4">
                  <p:embed/>
                </p:oleObj>
              </mc:Choice>
              <mc:Fallback>
                <p:oleObj name="Equation" r:id="rId5" imgW="545760" imgH="431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436" y="93083"/>
                        <a:ext cx="2581564" cy="2040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 flipH="1">
            <a:off x="4953000" y="4770328"/>
            <a:ext cx="1676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HINT:</a:t>
            </a:r>
          </a:p>
          <a:p>
            <a:pPr algn="ctr"/>
            <a:r>
              <a:rPr lang="en-US" sz="2200" dirty="0" smtClean="0"/>
              <a:t>Count the blocks to get other</a:t>
            </a:r>
          </a:p>
          <a:p>
            <a:pPr algn="ctr"/>
            <a:r>
              <a:rPr lang="en-US" sz="2200" dirty="0" smtClean="0"/>
              <a:t>coordinate pairs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5125" y="304800"/>
            <a:ext cx="104067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T</a:t>
            </a:r>
            <a:endParaRPr lang="en-US" sz="9600" dirty="0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Graph y = -3x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+ 6x + 9.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Tell the vertex, </a:t>
            </a:r>
            <a:br>
              <a:rPr lang="en-US" sz="3600" dirty="0" smtClean="0"/>
            </a:br>
            <a:r>
              <a:rPr lang="en-US" sz="3600" dirty="0" smtClean="0"/>
              <a:t>x-intercepts, </a:t>
            </a:r>
            <a:br>
              <a:rPr lang="en-US" sz="3600" dirty="0" smtClean="0"/>
            </a:br>
            <a:r>
              <a:rPr lang="en-US" sz="3600" dirty="0" smtClean="0"/>
              <a:t>y-intercept, </a:t>
            </a:r>
            <a:br>
              <a:rPr lang="en-US" sz="3600" dirty="0" smtClean="0"/>
            </a:br>
            <a:r>
              <a:rPr lang="en-US" sz="3600" dirty="0" smtClean="0"/>
              <a:t>and axis of symmetry.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779996" y="990600"/>
            <a:ext cx="4849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Y = -½x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x + 12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A, O, F, P K, N, B, T, R, H, G, S, E, M, L, J, D, Q, I,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8925" y="273050"/>
            <a:ext cx="947738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C</a:t>
            </a:r>
          </a:p>
        </p:txBody>
      </p:sp>
      <p:sp>
        <p:nvSpPr>
          <p:cNvPr id="16538" name="Line 154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55" name="Text Box 171"/>
          <p:cNvSpPr txBox="1">
            <a:spLocks noChangeArrowheads="1"/>
          </p:cNvSpPr>
          <p:nvPr/>
        </p:nvSpPr>
        <p:spPr bwMode="auto">
          <a:xfrm>
            <a:off x="533401" y="2971800"/>
            <a:ext cx="6019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200" b="0" dirty="0" smtClean="0"/>
              <a:t>Describe how the graph of y = 3(x-2)</a:t>
            </a:r>
            <a:r>
              <a:rPr lang="en-US" sz="4200" baseline="30000" dirty="0" smtClean="0"/>
              <a:t>2</a:t>
            </a:r>
            <a:r>
              <a:rPr lang="en-US" sz="4200" b="0" dirty="0" smtClean="0"/>
              <a:t> + 7 is changed from the parent graph </a:t>
            </a:r>
            <a:br>
              <a:rPr lang="en-US" sz="4200" b="0" dirty="0" smtClean="0"/>
            </a:br>
            <a:r>
              <a:rPr lang="en-US" sz="4200" b="0" dirty="0" smtClean="0"/>
              <a:t>y = x</a:t>
            </a:r>
            <a:r>
              <a:rPr lang="en-US" sz="4200" baseline="30000" dirty="0" smtClean="0"/>
              <a:t>2</a:t>
            </a:r>
            <a:r>
              <a:rPr lang="en-US" sz="4200" b="0" dirty="0" smtClean="0"/>
              <a:t> .</a:t>
            </a:r>
            <a:endParaRPr lang="en-US" sz="4200" b="0" dirty="0"/>
          </a:p>
        </p:txBody>
      </p:sp>
      <p:sp>
        <p:nvSpPr>
          <p:cNvPr id="16557" name="Text Box 173"/>
          <p:cNvSpPr txBox="1">
            <a:spLocks noChangeArrowheads="1"/>
          </p:cNvSpPr>
          <p:nvPr/>
        </p:nvSpPr>
        <p:spPr bwMode="auto">
          <a:xfrm>
            <a:off x="2057400" y="381000"/>
            <a:ext cx="381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2 real rational</a:t>
            </a:r>
            <a:endParaRPr lang="en-US" sz="6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8925" y="273050"/>
            <a:ext cx="107315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D</a:t>
            </a: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28600" y="25146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2895600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Graph y =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-6x -7.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Tell the vertex, </a:t>
            </a:r>
            <a:br>
              <a:rPr lang="en-US" sz="3600" dirty="0" smtClean="0"/>
            </a:br>
            <a:r>
              <a:rPr lang="en-US" sz="3600" dirty="0" smtClean="0"/>
              <a:t>x-intercepts, </a:t>
            </a:r>
            <a:br>
              <a:rPr lang="en-US" sz="3600" dirty="0" smtClean="0"/>
            </a:br>
            <a:r>
              <a:rPr lang="en-US" sz="3600" dirty="0" smtClean="0"/>
              <a:t>y-intercept, </a:t>
            </a:r>
            <a:br>
              <a:rPr lang="en-US" sz="3600" dirty="0" smtClean="0"/>
            </a:br>
            <a:r>
              <a:rPr lang="en-US" sz="3600" dirty="0" smtClean="0"/>
              <a:t>and axis of symmetry.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311400" y="93663"/>
          <a:ext cx="2701925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4" imgW="571320" imgH="431640" progId="Equation.DSMT4">
                  <p:embed/>
                </p:oleObj>
              </mc:Choice>
              <mc:Fallback>
                <p:oleObj name="Equation" r:id="rId4" imgW="5713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93663"/>
                        <a:ext cx="2701925" cy="203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52400" y="273050"/>
            <a:ext cx="955675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E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28600" y="22860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04800" y="2514600"/>
            <a:ext cx="6172199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0" dirty="0" smtClean="0"/>
              <a:t>Solve the following quadratic.</a:t>
            </a:r>
          </a:p>
          <a:p>
            <a:pPr algn="ctr"/>
            <a:endParaRPr lang="en-US" sz="3600" b="0" dirty="0" smtClean="0"/>
          </a:p>
          <a:p>
            <a:pPr algn="ctr"/>
            <a:r>
              <a:rPr lang="en-US" sz="4800" b="0" dirty="0" smtClean="0"/>
              <a:t>x</a:t>
            </a:r>
            <a:r>
              <a:rPr lang="en-US" sz="4800" baseline="30000" dirty="0" smtClean="0"/>
              <a:t>2</a:t>
            </a:r>
            <a:r>
              <a:rPr lang="en-US" sz="4800" b="0" dirty="0" smtClean="0"/>
              <a:t> – 36 = 8x</a:t>
            </a:r>
          </a:p>
          <a:p>
            <a:pPr algn="ctr"/>
            <a:endParaRPr lang="en-US" sz="3600" b="0" dirty="0" smtClean="0"/>
          </a:p>
          <a:p>
            <a:pPr algn="ctr"/>
            <a:endParaRPr lang="en-US" sz="3600" b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59748" y="968514"/>
            <a:ext cx="56220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Y = -1.5x</a:t>
            </a:r>
            <a:r>
              <a:rPr lang="en-US" sz="4000" baseline="30000" dirty="0" smtClean="0"/>
              <a:t>2 </a:t>
            </a:r>
            <a:r>
              <a:rPr lang="en-US" sz="4000" dirty="0" smtClean="0"/>
              <a:t>- 3x + 12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8925" y="273050"/>
            <a:ext cx="93345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F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828800" y="1511300"/>
            <a:ext cx="184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000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1828800" y="1511300"/>
            <a:ext cx="184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000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362200" y="849580"/>
            <a:ext cx="26987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0" dirty="0" smtClean="0"/>
              <a:t>0.55</a:t>
            </a:r>
            <a:endParaRPr lang="en-US" sz="8000" baseline="30000" dirty="0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539984" y="3124200"/>
            <a:ext cx="54713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b="0" dirty="0" smtClean="0"/>
              <a:t>Solve by factoring</a:t>
            </a:r>
          </a:p>
          <a:p>
            <a:pPr algn="ctr"/>
            <a:r>
              <a:rPr lang="en-US" sz="4800" b="0" dirty="0" smtClean="0"/>
              <a:t>6x</a:t>
            </a:r>
            <a:r>
              <a:rPr lang="en-US" sz="4800" baseline="30000" dirty="0" smtClean="0"/>
              <a:t>2</a:t>
            </a:r>
            <a:r>
              <a:rPr lang="en-US" sz="4800" b="0" dirty="0" smtClean="0"/>
              <a:t> = 5x -1</a:t>
            </a:r>
            <a:endParaRPr lang="en-US" sz="4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88925" y="273050"/>
            <a:ext cx="102235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G</a:t>
            </a:r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381000" y="3282779"/>
            <a:ext cx="6019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n-US" sz="4400" dirty="0" smtClean="0"/>
              <a:t>Solve the system of equations by hand:</a:t>
            </a:r>
          </a:p>
          <a:p>
            <a:pPr lvl="0" algn="ctr"/>
            <a:r>
              <a:rPr lang="en-US" sz="4400" dirty="0" smtClean="0"/>
              <a:t>y </a:t>
            </a:r>
            <a:r>
              <a:rPr lang="en-US" sz="4400" dirty="0"/>
              <a:t>= 2x</a:t>
            </a:r>
            <a:r>
              <a:rPr lang="en-US" sz="4400" baseline="30000" dirty="0"/>
              <a:t>2 </a:t>
            </a:r>
            <a:r>
              <a:rPr lang="en-US" sz="4400" dirty="0"/>
              <a:t>+ 13x - 15    and   y = 2x + 25</a:t>
            </a:r>
          </a:p>
        </p:txBody>
      </p:sp>
      <p:sp>
        <p:nvSpPr>
          <p:cNvPr id="28" name="Text Box 65"/>
          <p:cNvSpPr txBox="1">
            <a:spLocks noChangeArrowheads="1"/>
          </p:cNvSpPr>
          <p:nvPr/>
        </p:nvSpPr>
        <p:spPr bwMode="auto">
          <a:xfrm>
            <a:off x="1981200" y="457200"/>
            <a:ext cx="36776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dirty="0" smtClean="0"/>
              <a:t>2 </a:t>
            </a:r>
          </a:p>
          <a:p>
            <a:pPr algn="ctr"/>
            <a:r>
              <a:rPr lang="en-US" sz="6000" dirty="0" smtClean="0"/>
              <a:t>imaginary</a:t>
            </a:r>
            <a:endParaRPr lang="en-US" sz="6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0513" y="271463"/>
            <a:ext cx="113030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H</a:t>
            </a: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381000" y="3200400"/>
            <a:ext cx="5867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0" dirty="0" smtClean="0"/>
              <a:t>Describe the type and number of solutions of </a:t>
            </a:r>
            <a:br>
              <a:rPr lang="en-US" sz="4400" b="0" dirty="0" smtClean="0"/>
            </a:br>
            <a:r>
              <a:rPr lang="en-US" sz="4400" b="0" dirty="0" smtClean="0"/>
              <a:t>3x</a:t>
            </a:r>
            <a:r>
              <a:rPr lang="en-US" sz="4400" baseline="30000" dirty="0" smtClean="0"/>
              <a:t>2</a:t>
            </a:r>
            <a:r>
              <a:rPr lang="en-US" sz="4400" b="0" dirty="0" smtClean="0"/>
              <a:t> + 4x = - 5.</a:t>
            </a:r>
            <a:endParaRPr lang="en-US" sz="4400" b="0" dirty="0"/>
          </a:p>
        </p:txBody>
      </p:sp>
      <p:sp>
        <p:nvSpPr>
          <p:cNvPr id="6" name="Rectangle 5"/>
          <p:cNvSpPr/>
          <p:nvPr/>
        </p:nvSpPr>
        <p:spPr>
          <a:xfrm>
            <a:off x="3005578" y="609600"/>
            <a:ext cx="20457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400" dirty="0" smtClean="0"/>
              <a:t>3.25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88925" y="273050"/>
            <a:ext cx="860425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I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28600" y="2743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381000" y="3200400"/>
            <a:ext cx="5867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0" dirty="0" smtClean="0"/>
              <a:t>Describe the type and number of solutions of </a:t>
            </a:r>
            <a:br>
              <a:rPr lang="en-US" sz="4400" b="0" dirty="0" smtClean="0"/>
            </a:br>
            <a:r>
              <a:rPr lang="en-US" sz="4400" b="0" dirty="0" smtClean="0"/>
              <a:t>3x</a:t>
            </a:r>
            <a:r>
              <a:rPr lang="en-US" sz="4400" baseline="30000" dirty="0" smtClean="0"/>
              <a:t>2</a:t>
            </a:r>
            <a:r>
              <a:rPr lang="en-US" sz="4400" b="0" dirty="0" smtClean="0"/>
              <a:t> + 2 = 5x.</a:t>
            </a:r>
            <a:endParaRPr lang="en-US" sz="4400" b="0" dirty="0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1549263" y="609600"/>
          <a:ext cx="454673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Equation" r:id="rId4" imgW="749160" imgH="241200" progId="Equation.DSMT4">
                  <p:embed/>
                </p:oleObj>
              </mc:Choice>
              <mc:Fallback>
                <p:oleObj name="Equation" r:id="rId4" imgW="749160" imgH="241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263" y="609600"/>
                        <a:ext cx="4546737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432</Words>
  <Application>Microsoft Office PowerPoint</Application>
  <PresentationFormat>On-screen Show (4:3)</PresentationFormat>
  <Paragraphs>116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Granville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Lynwood Page</dc:creator>
  <cp:lastModifiedBy>Brian Ledford</cp:lastModifiedBy>
  <cp:revision>181</cp:revision>
  <cp:lastPrinted>2017-02-15T14:41:56Z</cp:lastPrinted>
  <dcterms:created xsi:type="dcterms:W3CDTF">2008-11-05T14:28:30Z</dcterms:created>
  <dcterms:modified xsi:type="dcterms:W3CDTF">2017-02-15T15:20:32Z</dcterms:modified>
</cp:coreProperties>
</file>